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73" r:id="rId2"/>
    <p:sldId id="284" r:id="rId3"/>
    <p:sldId id="377" r:id="rId4"/>
    <p:sldId id="378" r:id="rId5"/>
    <p:sldId id="287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3884">
          <p15:clr>
            <a:srgbClr val="A4A3A4"/>
          </p15:clr>
        </p15:guide>
        <p15:guide id="4" pos="340">
          <p15:clr>
            <a:srgbClr val="A4A3A4"/>
          </p15:clr>
        </p15:guide>
        <p15:guide id="5" pos="5420">
          <p15:clr>
            <a:srgbClr val="A4A3A4"/>
          </p15:clr>
        </p15:guide>
        <p15:guide id="6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2A"/>
    <a:srgbClr val="003399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3214" autoAdjust="0"/>
  </p:normalViewPr>
  <p:slideViewPr>
    <p:cSldViewPr>
      <p:cViewPr>
        <p:scale>
          <a:sx n="75" d="100"/>
          <a:sy n="75" d="100"/>
        </p:scale>
        <p:origin x="2144" y="472"/>
      </p:cViewPr>
      <p:guideLst>
        <p:guide orient="horz" pos="1162"/>
        <p:guide orient="horz" pos="3838"/>
        <p:guide orient="horz" pos="3884"/>
        <p:guide pos="340"/>
        <p:guide pos="5420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9" tIns="47739" rIns="95479" bIns="47739" numCol="1" anchor="t" anchorCtr="0" compatLnSpc="1">
            <a:prstTxWarp prst="textNoShape">
              <a:avLst/>
            </a:prstTxWarp>
          </a:bodyPr>
          <a:lstStyle>
            <a:lvl1pPr defTabSz="953967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9" tIns="47739" rIns="95479" bIns="47739" numCol="1" anchor="t" anchorCtr="0" compatLnSpc="1">
            <a:prstTxWarp prst="textNoShape">
              <a:avLst/>
            </a:prstTxWarp>
          </a:bodyPr>
          <a:lstStyle>
            <a:lvl1pPr algn="r" defTabSz="953967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9" tIns="47739" rIns="95479" bIns="477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Klicken Sie, um die Formate des Vorlagentextes zu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9" tIns="47739" rIns="95479" bIns="47739" numCol="1" anchor="b" anchorCtr="0" compatLnSpc="1">
            <a:prstTxWarp prst="textNoShape">
              <a:avLst/>
            </a:prstTxWarp>
          </a:bodyPr>
          <a:lstStyle>
            <a:lvl1pPr defTabSz="953967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9" tIns="47739" rIns="95479" bIns="47739" numCol="1" anchor="b" anchorCtr="0" compatLnSpc="1">
            <a:prstTxWarp prst="textNoShape">
              <a:avLst/>
            </a:prstTxWarp>
          </a:bodyPr>
          <a:lstStyle>
            <a:lvl1pPr algn="r" defTabSz="953967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9F0E23-8CAD-4AC6-B6B3-9DB0BECD24F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516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F0E23-8CAD-4AC6-B6B3-9DB0BECD24F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2775F-5F04-4466-913E-A9CB846B04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EB0E7-945A-4158-95C0-ACDA85F148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  <a:prstGeom prst="rect">
            <a:avLst/>
          </a:prstGeom>
        </p:spPr>
        <p:txBody>
          <a:bodyPr vert="eaVert"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8ADFA-5AA1-440B-9D17-D66C1AA30E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4218-C1E5-401C-B454-1CE1C213C6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36095-B84B-4869-8622-D2654A0F9B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D337-CC6E-4B21-91ED-C4442F11CD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0287-2482-4679-83BE-D0ACB0D73E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C068-B5D1-4F9B-B1CF-99AA07574F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B04D-0F27-4670-ADC6-87C976471F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CFFF7-D752-4608-8041-7D375CC23C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8D11-E589-4ED6-9AEC-28D0CD4512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1D5E-E26C-4BA3-AB64-05731C38C9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Click="0" advTm="30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7C4970-B1BE-4EB6-9B56-E553078C23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605213" y="293846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85800" y="914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1538288" y="296227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latin typeface="Arial" panose="020B0604020202020204" pitchFamily="34" charset="0"/>
            </a:endParaRPr>
          </a:p>
        </p:txBody>
      </p:sp>
      <p:pic>
        <p:nvPicPr>
          <p:cNvPr id="2" name="Picture 11" descr="Schriftzug u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2400"/>
            <a:ext cx="6067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30000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1484313"/>
            <a:ext cx="6400800" cy="703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26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Howden</a:t>
            </a:r>
            <a:r>
              <a:rPr lang="de-DE" sz="2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Caninenberg GmbH</a:t>
            </a:r>
          </a:p>
        </p:txBody>
      </p:sp>
      <p:sp>
        <p:nvSpPr>
          <p:cNvPr id="2051" name="Text Box 1028"/>
          <p:cNvSpPr txBox="1">
            <a:spLocks noChangeArrowheads="1"/>
          </p:cNvSpPr>
          <p:nvPr/>
        </p:nvSpPr>
        <p:spPr bwMode="auto">
          <a:xfrm>
            <a:off x="1331913" y="2349500"/>
            <a:ext cx="64087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Filmversicherung und der Versicherungsmaklerdienstleistung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</a:endParaRPr>
          </a:p>
          <a:p>
            <a:pPr algn="ctr"/>
            <a:endParaRPr lang="de-DE" dirty="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de-DE" dirty="0" smtClean="0">
                <a:latin typeface="Arial" panose="020B0604020202020204" pitchFamily="34" charset="0"/>
              </a:rPr>
              <a:t>Herstellungs- und Produktionsleiter-Treffen der Produzentenallianz Services am 10.05.2017 in München</a:t>
            </a:r>
            <a:endParaRPr lang="de-DE" dirty="0">
              <a:latin typeface="Arial" panose="020B0604020202020204" pitchFamily="34" charset="0"/>
            </a:endParaRPr>
          </a:p>
        </p:txBody>
      </p:sp>
      <p:pic>
        <p:nvPicPr>
          <p:cNvPr id="6" name="Bild 1" descr="\\CS-CGN-DATA\Abteilungslaufwerke\Allgemein\Corporate Identity\offizielle Logos\Howden Caninenberg\Howden Caninenberg - mit Schriftzu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9595"/>
            <a:ext cx="6666775" cy="69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www.produzentenallianz-services.de/wp-content/themes/psg/assets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http://www.produzentenallianz-services.de/wp-content/themes/psg/assets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2" name="AutoShape 8" descr="http://www.produzentenallianz-services.de/wp-content/themes/psg/assets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  <p:transition spd="med" advClick="0" advTm="10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42"/>
          <p:cNvSpPr>
            <a:spLocks noChangeArrowheads="1"/>
          </p:cNvSpPr>
          <p:nvPr/>
        </p:nvSpPr>
        <p:spPr bwMode="auto">
          <a:xfrm>
            <a:off x="5148064" y="5517232"/>
            <a:ext cx="3240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de-DE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8" name="Rectangle 43"/>
          <p:cNvSpPr>
            <a:spLocks noChangeArrowheads="1"/>
          </p:cNvSpPr>
          <p:nvPr/>
        </p:nvSpPr>
        <p:spPr bwMode="auto">
          <a:xfrm>
            <a:off x="5148262" y="4129437"/>
            <a:ext cx="3240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de-D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89" name="Rectangle 45"/>
          <p:cNvSpPr>
            <a:spLocks noChangeArrowheads="1"/>
          </p:cNvSpPr>
          <p:nvPr/>
        </p:nvSpPr>
        <p:spPr bwMode="auto">
          <a:xfrm>
            <a:off x="539750" y="1268760"/>
            <a:ext cx="7704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de-DE" sz="16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Howden</a:t>
            </a:r>
            <a:r>
              <a:rPr kumimoji="1" lang="de-DE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Caninenberg GmbH</a:t>
            </a:r>
            <a:endParaRPr kumimoji="1" lang="de-DE" sz="1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Rectangle 93"/>
          <p:cNvSpPr>
            <a:spLocks noChangeArrowheads="1"/>
          </p:cNvSpPr>
          <p:nvPr/>
        </p:nvSpPr>
        <p:spPr bwMode="auto">
          <a:xfrm rot="10800000" flipV="1">
            <a:off x="4067944" y="3068087"/>
            <a:ext cx="46085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defRPr/>
            </a:pPr>
            <a:r>
              <a:rPr kumimoji="1" lang="de-DE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Deutschlands führender Film- und Sportversicherungsmakler: </a:t>
            </a:r>
            <a:endParaRPr lang="de-DE" sz="1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269875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Ø"/>
              <a:defRPr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Ca. 90 Mitarbeiter an fünf Standorten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269875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SzPct val="100000"/>
              <a:buFont typeface="Wingdings" pitchFamily="2" charset="2"/>
              <a:buChar char="Ø"/>
              <a:defRPr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Management-Kontinuität seit über 27 Jahren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57188" indent="-269875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Ø"/>
              <a:defRPr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Bundesweit 14 Filmversicherungsexperten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Bild 1" descr="\\CS-CGN-DATA\Abteilungslaufwerke\Allgemein\Corporate Identity\offizielle Logos\Howden Caninenberg\Howden Caninenberg - mit Schriftz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9595"/>
            <a:ext cx="6666775" cy="69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de-DE" sz="1600" dirty="0" smtClean="0"/>
              <a:t>                            </a:t>
            </a:r>
            <a:endParaRPr lang="de-DE" dirty="0"/>
          </a:p>
        </p:txBody>
      </p:sp>
      <p:grpSp>
        <p:nvGrpSpPr>
          <p:cNvPr id="32" name="Group 94"/>
          <p:cNvGrpSpPr>
            <a:grpSpLocks/>
          </p:cNvGrpSpPr>
          <p:nvPr/>
        </p:nvGrpSpPr>
        <p:grpSpPr bwMode="auto">
          <a:xfrm>
            <a:off x="679699" y="1844675"/>
            <a:ext cx="4324349" cy="4896693"/>
            <a:chOff x="566" y="540"/>
            <a:chExt cx="2724" cy="3129"/>
          </a:xfrm>
        </p:grpSpPr>
        <p:pic>
          <p:nvPicPr>
            <p:cNvPr id="34" name="Picture 5" descr="deutschlandkarteI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6" y="540"/>
              <a:ext cx="2041" cy="2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1610" y="1207"/>
              <a:ext cx="84" cy="85"/>
            </a:xfrm>
            <a:prstGeom prst="ellips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anose="020B0604020202020204" pitchFamily="34" charset="0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1337" y="1207"/>
              <a:ext cx="89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de-DE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Hamburg</a:t>
              </a:r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1923" y="3584"/>
              <a:ext cx="84" cy="85"/>
            </a:xfrm>
            <a:prstGeom prst="ellips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anose="020B0604020202020204" pitchFamily="34" charset="0"/>
              </a:endParaRPr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1655" y="2780"/>
              <a:ext cx="86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de-DE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München</a:t>
              </a:r>
            </a:p>
          </p:txBody>
        </p:sp>
        <p:sp>
          <p:nvSpPr>
            <p:cNvPr id="39" name="Oval 24"/>
            <p:cNvSpPr>
              <a:spLocks noChangeArrowheads="1"/>
            </p:cNvSpPr>
            <p:nvPr/>
          </p:nvSpPr>
          <p:spPr bwMode="auto">
            <a:xfrm>
              <a:off x="3198" y="2069"/>
              <a:ext cx="83" cy="85"/>
            </a:xfrm>
            <a:prstGeom prst="ellips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anose="020B0604020202020204" pitchFamily="34" charset="0"/>
              </a:endParaRP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838" y="1934"/>
              <a:ext cx="45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de-DE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Köln</a:t>
              </a:r>
            </a:p>
          </p:txBody>
        </p:sp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3198" y="1661"/>
              <a:ext cx="92" cy="91"/>
            </a:xfrm>
            <a:prstGeom prst="ellips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anose="020B0604020202020204" pitchFamily="34" charset="0"/>
              </a:endParaRPr>
            </a:p>
          </p:txBody>
        </p:sp>
        <p:sp>
          <p:nvSpPr>
            <p:cNvPr id="42" name="Oval 35"/>
            <p:cNvSpPr>
              <a:spLocks noChangeArrowheads="1"/>
            </p:cNvSpPr>
            <p:nvPr/>
          </p:nvSpPr>
          <p:spPr bwMode="auto">
            <a:xfrm>
              <a:off x="3198" y="2931"/>
              <a:ext cx="92" cy="92"/>
            </a:xfrm>
            <a:prstGeom prst="ellips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 dirty="0">
                <a:latin typeface="Arial" panose="020B0604020202020204" pitchFamily="34" charset="0"/>
              </a:endParaRPr>
            </a:p>
          </p:txBody>
        </p:sp>
      </p:grpSp>
      <p:sp>
        <p:nvSpPr>
          <p:cNvPr id="43" name="Oval 46"/>
          <p:cNvSpPr>
            <a:spLocks noChangeArrowheads="1"/>
          </p:cNvSpPr>
          <p:nvPr/>
        </p:nvSpPr>
        <p:spPr bwMode="auto">
          <a:xfrm>
            <a:off x="2280990" y="5232750"/>
            <a:ext cx="133350" cy="134938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2119859" y="4489177"/>
            <a:ext cx="779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Fulda</a:t>
            </a:r>
          </a:p>
        </p:txBody>
      </p:sp>
      <p:sp>
        <p:nvSpPr>
          <p:cNvPr id="45" name="Oval 50"/>
          <p:cNvSpPr>
            <a:spLocks noChangeArrowheads="1"/>
          </p:cNvSpPr>
          <p:nvPr/>
        </p:nvSpPr>
        <p:spPr bwMode="auto">
          <a:xfrm>
            <a:off x="2844800" y="6605938"/>
            <a:ext cx="133350" cy="134938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46" name="Oval 51"/>
          <p:cNvSpPr>
            <a:spLocks noChangeArrowheads="1"/>
          </p:cNvSpPr>
          <p:nvPr/>
        </p:nvSpPr>
        <p:spPr bwMode="auto">
          <a:xfrm>
            <a:off x="1472952" y="4632675"/>
            <a:ext cx="133350" cy="134938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Oval 52"/>
          <p:cNvSpPr>
            <a:spLocks noChangeArrowheads="1"/>
          </p:cNvSpPr>
          <p:nvPr/>
        </p:nvSpPr>
        <p:spPr bwMode="auto">
          <a:xfrm>
            <a:off x="2488952" y="3516661"/>
            <a:ext cx="133350" cy="134938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Oval 89"/>
          <p:cNvSpPr>
            <a:spLocks noChangeArrowheads="1"/>
          </p:cNvSpPr>
          <p:nvPr/>
        </p:nvSpPr>
        <p:spPr bwMode="auto">
          <a:xfrm>
            <a:off x="1471365" y="4416697"/>
            <a:ext cx="131763" cy="134938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Oval 91"/>
          <p:cNvSpPr>
            <a:spLocks noChangeArrowheads="1"/>
          </p:cNvSpPr>
          <p:nvPr/>
        </p:nvSpPr>
        <p:spPr bwMode="auto">
          <a:xfrm>
            <a:off x="1184028" y="3913460"/>
            <a:ext cx="133350" cy="134937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Rectangle 96"/>
          <p:cNvSpPr>
            <a:spLocks noChangeArrowheads="1"/>
          </p:cNvSpPr>
          <p:nvPr/>
        </p:nvSpPr>
        <p:spPr bwMode="auto">
          <a:xfrm>
            <a:off x="3055963" y="3264172"/>
            <a:ext cx="935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Potsdam</a:t>
            </a:r>
          </a:p>
        </p:txBody>
      </p:sp>
      <p:sp>
        <p:nvSpPr>
          <p:cNvPr id="51" name="Oval 154"/>
          <p:cNvSpPr>
            <a:spLocks noChangeArrowheads="1"/>
          </p:cNvSpPr>
          <p:nvPr/>
        </p:nvSpPr>
        <p:spPr bwMode="auto">
          <a:xfrm>
            <a:off x="3271590" y="3121297"/>
            <a:ext cx="133350" cy="134938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52" name="Oval 155"/>
          <p:cNvSpPr>
            <a:spLocks noChangeArrowheads="1"/>
          </p:cNvSpPr>
          <p:nvPr/>
        </p:nvSpPr>
        <p:spPr bwMode="auto">
          <a:xfrm>
            <a:off x="2120653" y="4345260"/>
            <a:ext cx="133350" cy="134937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Oval 156"/>
          <p:cNvSpPr>
            <a:spLocks noChangeArrowheads="1"/>
          </p:cNvSpPr>
          <p:nvPr/>
        </p:nvSpPr>
        <p:spPr bwMode="auto">
          <a:xfrm>
            <a:off x="2767931" y="5589240"/>
            <a:ext cx="133350" cy="134937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Oval 157"/>
          <p:cNvSpPr>
            <a:spLocks noChangeArrowheads="1"/>
          </p:cNvSpPr>
          <p:nvPr/>
        </p:nvSpPr>
        <p:spPr bwMode="auto">
          <a:xfrm>
            <a:off x="1760290" y="2976835"/>
            <a:ext cx="133350" cy="134937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30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8208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dirty="0" smtClean="0">
                <a:solidFill>
                  <a:srgbClr val="00B0F0"/>
                </a:solidFill>
                <a:latin typeface="Arial" panose="020B0604020202020204" pitchFamily="34" charset="0"/>
              </a:rPr>
              <a:t>Unsere Expertise – Ihr Mehrwert! Filmversicherung</a:t>
            </a:r>
            <a:endParaRPr lang="de-DE" sz="16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hteck 11"/>
          <p:cNvSpPr>
            <a:spLocks noChangeArrowheads="1"/>
          </p:cNvSpPr>
          <p:nvPr/>
        </p:nvSpPr>
        <p:spPr bwMode="auto">
          <a:xfrm>
            <a:off x="2286000" y="428625"/>
            <a:ext cx="4572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130000"/>
            </a:pPr>
            <a:endParaRPr lang="de-DE" sz="3200" dirty="0">
              <a:latin typeface="Arial" panose="020B0604020202020204" pitchFamily="34" charset="0"/>
            </a:endParaRPr>
          </a:p>
          <a:p>
            <a:pPr>
              <a:buClr>
                <a:schemeClr val="accent2"/>
              </a:buClr>
              <a:buSzPct val="130000"/>
            </a:pPr>
            <a:endParaRPr lang="de-DE" sz="3200" dirty="0">
              <a:latin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CFFF7-D752-4608-8041-7D375CC23CF4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11188" y="1844675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Team</a:t>
            </a:r>
          </a:p>
        </p:txBody>
      </p:sp>
      <p:sp>
        <p:nvSpPr>
          <p:cNvPr id="8" name="Rechteck 7"/>
          <p:cNvSpPr/>
          <p:nvPr/>
        </p:nvSpPr>
        <p:spPr>
          <a:xfrm>
            <a:off x="1979514" y="1844675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Führendes Filmversicherungsteam in Deutschland mit langjähriger Erfahrung (mitarbeiterabhängig bis zu 27 Jahre)</a:t>
            </a:r>
          </a:p>
        </p:txBody>
      </p:sp>
      <p:sp>
        <p:nvSpPr>
          <p:cNvPr id="18" name="Rechteck 17"/>
          <p:cNvSpPr/>
          <p:nvPr/>
        </p:nvSpPr>
        <p:spPr>
          <a:xfrm>
            <a:off x="611188" y="2725223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Kontinuität</a:t>
            </a:r>
          </a:p>
        </p:txBody>
      </p:sp>
      <p:sp>
        <p:nvSpPr>
          <p:cNvPr id="19" name="Rechteck 18"/>
          <p:cNvSpPr/>
          <p:nvPr/>
        </p:nvSpPr>
        <p:spPr>
          <a:xfrm>
            <a:off x="1979514" y="2725223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 marL="361950" indent="-361950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Bei Mitarbeitern und Ansprechpartnern für unsere Kunden</a:t>
            </a:r>
          </a:p>
        </p:txBody>
      </p:sp>
      <p:sp>
        <p:nvSpPr>
          <p:cNvPr id="20" name="Rechteck 19"/>
          <p:cNvSpPr/>
          <p:nvPr/>
        </p:nvSpPr>
        <p:spPr>
          <a:xfrm>
            <a:off x="611188" y="3605771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Erfahrung</a:t>
            </a:r>
          </a:p>
        </p:txBody>
      </p:sp>
      <p:sp>
        <p:nvSpPr>
          <p:cNvPr id="21" name="Rechteck 20"/>
          <p:cNvSpPr/>
          <p:nvPr/>
        </p:nvSpPr>
        <p:spPr>
          <a:xfrm>
            <a:off x="1979514" y="3605771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 der Absicherung und Schadenabwicklung von über € 1.000.000.000,-- Produktionsvolumen p.a. aus allen Genres und Formaten (Fiktion, Show, Dokumentation, Reportage, Reihe, Serie, Soap, Telenovela etc.)</a:t>
            </a:r>
          </a:p>
        </p:txBody>
      </p:sp>
      <p:sp>
        <p:nvSpPr>
          <p:cNvPr id="22" name="Rechteck 21"/>
          <p:cNvSpPr/>
          <p:nvPr/>
        </p:nvSpPr>
        <p:spPr>
          <a:xfrm>
            <a:off x="611188" y="4486319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Betreuungs-</a:t>
            </a:r>
            <a:r>
              <a:rPr lang="de-DE" sz="1250" b="1" dirty="0" err="1" smtClean="0">
                <a:latin typeface="Arial" panose="020B0604020202020204" pitchFamily="34" charset="0"/>
              </a:rPr>
              <a:t>modelle</a:t>
            </a:r>
            <a:r>
              <a:rPr lang="de-DE" sz="1250" b="1" dirty="0" smtClean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3" name="Rechteck 22"/>
          <p:cNvSpPr/>
          <p:nvPr/>
        </p:nvSpPr>
        <p:spPr>
          <a:xfrm>
            <a:off x="1979514" y="4486319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 marL="361950" indent="-361950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</a:rPr>
              <a:t>Für Fernsehsender, Medienkonzerne, Studios und Filmproduzenten</a:t>
            </a:r>
          </a:p>
        </p:txBody>
      </p:sp>
      <p:sp>
        <p:nvSpPr>
          <p:cNvPr id="24" name="Rechteck 23"/>
          <p:cNvSpPr/>
          <p:nvPr/>
        </p:nvSpPr>
        <p:spPr>
          <a:xfrm>
            <a:off x="611188" y="5366866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International</a:t>
            </a:r>
          </a:p>
        </p:txBody>
      </p:sp>
      <p:sp>
        <p:nvSpPr>
          <p:cNvPr id="25" name="Rechteck 24"/>
          <p:cNvSpPr/>
          <p:nvPr/>
        </p:nvSpPr>
        <p:spPr>
          <a:xfrm>
            <a:off x="1979514" y="5366866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</a:rPr>
              <a:t>Begleitung internationaler Filmproduktionen mit allen international benötigten Deckungen und unter Nutzung unserer Netzwerkpartner</a:t>
            </a:r>
          </a:p>
        </p:txBody>
      </p:sp>
      <p:pic>
        <p:nvPicPr>
          <p:cNvPr id="15" name="Bild 1" descr="\\CS-CGN-DATA\Abteilungslaufwerke\Allgemein\Corporate Identity\offizielle Logos\Howden Caninenberg\Howden Caninenberg - mit Schriftz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9595"/>
            <a:ext cx="6666775" cy="69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8208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dirty="0" smtClean="0">
                <a:solidFill>
                  <a:srgbClr val="00B0F0"/>
                </a:solidFill>
                <a:latin typeface="Arial" panose="020B0604020202020204" pitchFamily="34" charset="0"/>
              </a:rPr>
              <a:t>Unsere Expertise – Ihr Mehrwert! Sonderrisiken</a:t>
            </a:r>
            <a:endParaRPr lang="de-DE" sz="16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hteck 11"/>
          <p:cNvSpPr>
            <a:spLocks noChangeArrowheads="1"/>
          </p:cNvSpPr>
          <p:nvPr/>
        </p:nvSpPr>
        <p:spPr bwMode="auto">
          <a:xfrm>
            <a:off x="2286000" y="428625"/>
            <a:ext cx="4572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130000"/>
            </a:pPr>
            <a:endParaRPr lang="de-DE" sz="3200" dirty="0">
              <a:latin typeface="Arial" panose="020B0604020202020204" pitchFamily="34" charset="0"/>
            </a:endParaRPr>
          </a:p>
          <a:p>
            <a:pPr>
              <a:buClr>
                <a:schemeClr val="accent2"/>
              </a:buClr>
              <a:buSzPct val="130000"/>
            </a:pPr>
            <a:endParaRPr lang="de-DE" sz="3200" dirty="0">
              <a:latin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CFFF7-D752-4608-8041-7D375CC23CF4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11188" y="1844675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Markt-erfahrung / Positionierung</a:t>
            </a:r>
          </a:p>
        </p:txBody>
      </p:sp>
      <p:sp>
        <p:nvSpPr>
          <p:cNvPr id="8" name="Rechteck 7"/>
          <p:cNvSpPr/>
          <p:nvPr/>
        </p:nvSpPr>
        <p:spPr>
          <a:xfrm>
            <a:off x="1979514" y="1844675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Langjährige Geschäftsverbindungen zu allen wesentlichen nationalen und internationalen Versicherern und Rückversicherern im Bereich der Film- und Sonderrisiken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611188" y="2725223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Ausfallrisiken</a:t>
            </a:r>
          </a:p>
        </p:txBody>
      </p:sp>
      <p:sp>
        <p:nvSpPr>
          <p:cNvPr id="19" name="Rechteck 18"/>
          <p:cNvSpPr/>
          <p:nvPr/>
        </p:nvSpPr>
        <p:spPr>
          <a:xfrm>
            <a:off x="1979514" y="2725223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 marL="361950" indent="-361950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Eigene Analyse- und Versicherungskonzepte für Ausfallrisiken (Event, TV-Signal etc.)</a:t>
            </a:r>
          </a:p>
        </p:txBody>
      </p:sp>
      <p:sp>
        <p:nvSpPr>
          <p:cNvPr id="20" name="Rechteck 19"/>
          <p:cNvSpPr/>
          <p:nvPr/>
        </p:nvSpPr>
        <p:spPr>
          <a:xfrm>
            <a:off x="611188" y="3605771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Risiken aus </a:t>
            </a:r>
            <a:br>
              <a:rPr lang="de-DE" sz="1250" b="1" dirty="0" smtClean="0">
                <a:latin typeface="Arial" panose="020B0604020202020204" pitchFamily="34" charset="0"/>
              </a:rPr>
            </a:br>
            <a:r>
              <a:rPr lang="de-DE" sz="1250" b="1" dirty="0" smtClean="0">
                <a:latin typeface="Arial" panose="020B0604020202020204" pitchFamily="34" charset="0"/>
              </a:rPr>
              <a:t>TV-Rechten</a:t>
            </a:r>
          </a:p>
        </p:txBody>
      </p:sp>
      <p:sp>
        <p:nvSpPr>
          <p:cNvPr id="21" name="Rechteck 20"/>
          <p:cNvSpPr/>
          <p:nvPr/>
        </p:nvSpPr>
        <p:spPr>
          <a:xfrm>
            <a:off x="1979514" y="3605771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Weitreichende Erfahrung im Bereich TV-Rechtehandel und damit verbundener Risiken</a:t>
            </a:r>
          </a:p>
        </p:txBody>
      </p:sp>
      <p:sp>
        <p:nvSpPr>
          <p:cNvPr id="22" name="Rechteck 21"/>
          <p:cNvSpPr/>
          <p:nvPr/>
        </p:nvSpPr>
        <p:spPr>
          <a:xfrm>
            <a:off x="611188" y="4486319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Terror, Attentate, Androhung </a:t>
            </a:r>
          </a:p>
        </p:txBody>
      </p:sp>
      <p:sp>
        <p:nvSpPr>
          <p:cNvPr id="23" name="Rechteck 22"/>
          <p:cNvSpPr/>
          <p:nvPr/>
        </p:nvSpPr>
        <p:spPr>
          <a:xfrm>
            <a:off x="1979514" y="4486319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Besondere Versicherungserfahrung hinsichtlich politischer Risiken und deren Auswirkungen</a:t>
            </a:r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11188" y="5366866"/>
            <a:ext cx="1296516" cy="720229"/>
          </a:xfrm>
          <a:prstGeom prst="rect">
            <a:avLst/>
          </a:prstGeom>
          <a:solidFill>
            <a:srgbClr val="00B0F0"/>
          </a:solidFill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50" b="1" dirty="0" smtClean="0">
                <a:latin typeface="Arial" panose="020B0604020202020204" pitchFamily="34" charset="0"/>
              </a:rPr>
              <a:t>Reputation</a:t>
            </a:r>
          </a:p>
        </p:txBody>
      </p:sp>
      <p:sp>
        <p:nvSpPr>
          <p:cNvPr id="25" name="Rechteck 24"/>
          <p:cNvSpPr/>
          <p:nvPr/>
        </p:nvSpPr>
        <p:spPr>
          <a:xfrm>
            <a:off x="1979514" y="5366866"/>
            <a:ext cx="6624736" cy="720229"/>
          </a:xfrm>
          <a:prstGeom prst="rect">
            <a:avLst/>
          </a:prstGeom>
          <a:noFill/>
          <a:ln w="63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ctr">
            <a:no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ct val="100000"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Spezialisierung und nachgewiesene Kreativität bei projektabhängiger komplexer Vertragsgestaltung</a:t>
            </a:r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5" name="Bild 1" descr="\\CS-CGN-DATA\Abteilungslaufwerke\Allgemein\Corporate Identity\offizielle Logos\Howden Caninenberg\Howden Caninenberg - mit Schriftz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9595"/>
            <a:ext cx="6666775" cy="69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10"/>
          <p:cNvSpPr>
            <a:spLocks noChangeShapeType="1"/>
          </p:cNvSpPr>
          <p:nvPr/>
        </p:nvSpPr>
        <p:spPr bwMode="auto">
          <a:xfrm flipV="1">
            <a:off x="762000" y="1671861"/>
            <a:ext cx="7626350" cy="174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4100" name="Text Box 43"/>
          <p:cNvSpPr txBox="1">
            <a:spLocks noChangeArrowheads="1"/>
          </p:cNvSpPr>
          <p:nvPr/>
        </p:nvSpPr>
        <p:spPr bwMode="auto">
          <a:xfrm>
            <a:off x="3285160" y="5188659"/>
            <a:ext cx="227781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de-DE" sz="1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01" name="Rectangle 64"/>
          <p:cNvSpPr>
            <a:spLocks noChangeArrowheads="1"/>
          </p:cNvSpPr>
          <p:nvPr/>
        </p:nvSpPr>
        <p:spPr bwMode="auto">
          <a:xfrm>
            <a:off x="611188" y="2605056"/>
            <a:ext cx="5040932" cy="82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00" dirty="0" err="1" smtClean="0">
                <a:latin typeface="Arial" panose="020B0604020202020204" pitchFamily="34" charset="0"/>
              </a:rPr>
              <a:t>Howden</a:t>
            </a:r>
            <a:r>
              <a:rPr lang="de-DE" sz="1200" dirty="0" smtClean="0">
                <a:latin typeface="Arial" panose="020B0604020202020204" pitchFamily="34" charset="0"/>
              </a:rPr>
              <a:t> Caninenberg  GmbH ist Teil der Firmengruppe </a:t>
            </a:r>
            <a:r>
              <a:rPr lang="de-DE" sz="1200" dirty="0" err="1" smtClean="0">
                <a:latin typeface="Arial" panose="020B0604020202020204" pitchFamily="34" charset="0"/>
              </a:rPr>
              <a:t>Howden</a:t>
            </a:r>
            <a:r>
              <a:rPr lang="de-DE" sz="1200" dirty="0" smtClean="0">
                <a:latin typeface="Arial" panose="020B0604020202020204" pitchFamily="34" charset="0"/>
              </a:rPr>
              <a:t> Insurance Brokers Limited / London mit mehr als 100 Büros in 37 Ländern (www.howdengroup.com).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5212" y="4221088"/>
            <a:ext cx="1936989" cy="118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5212" y="2564904"/>
            <a:ext cx="2051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1B04D-0F27-4670-ADC6-87C976471FB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608304" y="4313172"/>
            <a:ext cx="5187832" cy="131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Bef>
                <a:spcPct val="50000"/>
              </a:spcBef>
              <a:buClr>
                <a:schemeClr val="accent2"/>
              </a:buClr>
              <a:buSzPct val="130000"/>
            </a:pPr>
            <a:r>
              <a:rPr lang="de-DE" sz="1200" dirty="0" smtClean="0">
                <a:latin typeface="Arial" panose="020B0604020202020204" pitchFamily="34" charset="0"/>
              </a:rPr>
              <a:t>Bei internationalen Filmprojekten kann für notwendige landesspezifische Dienstleistungen und Produkte auf das internationale - auf Filmrisiken spezialisierte - Netzwerk </a:t>
            </a:r>
            <a:r>
              <a:rPr lang="de-DE" sz="1200" dirty="0">
                <a:latin typeface="Arial" panose="020B0604020202020204" pitchFamily="34" charset="0"/>
              </a:rPr>
              <a:t>MIN Media Insurance </a:t>
            </a:r>
            <a:r>
              <a:rPr lang="de-DE" sz="1200" dirty="0" smtClean="0">
                <a:latin typeface="Arial" panose="020B0604020202020204" pitchFamily="34" charset="0"/>
              </a:rPr>
              <a:t>zurück gegriffen werden. </a:t>
            </a:r>
            <a:r>
              <a:rPr lang="de-DE" sz="1200" dirty="0" err="1" smtClean="0">
                <a:latin typeface="Arial" panose="020B0604020202020204" pitchFamily="34" charset="0"/>
              </a:rPr>
              <a:t>Howden</a:t>
            </a:r>
            <a:r>
              <a:rPr lang="de-DE" sz="1200" dirty="0" smtClean="0">
                <a:latin typeface="Arial" panose="020B0604020202020204" pitchFamily="34" charset="0"/>
              </a:rPr>
              <a:t> Caninenberg  ist Mitgründer des MIN Media Insurance Netzwerks (www.mediainsurancenetwork.com).</a:t>
            </a:r>
            <a:endParaRPr lang="de-DE" sz="1200" dirty="0">
              <a:latin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39552" y="1268760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dirty="0" smtClean="0">
                <a:solidFill>
                  <a:srgbClr val="00B0F0"/>
                </a:solidFill>
                <a:latin typeface="Arial" panose="020B0604020202020204" pitchFamily="34" charset="0"/>
              </a:rPr>
              <a:t>Unsere Expertise – Ihr Mehrwert! Internationale Netzwerke</a:t>
            </a:r>
            <a:endParaRPr lang="de-DE" sz="16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Bild 1" descr="\\CS-CGN-DATA\Abteilungslaufwerke\Allgemein\Corporate Identity\offizielle Logos\Howden Caninenberg\Howden Caninenberg - mit Schriftzu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89595"/>
            <a:ext cx="6666775" cy="69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Optima Obliqu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Macintosh PowerPoint</Application>
  <PresentationFormat>Bildschirmpräsentation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Optima Oblique</vt:lpstr>
      <vt:lpstr>Times New Roman</vt:lpstr>
      <vt:lpstr>Verdana</vt:lpstr>
      <vt:lpstr>Wingdings</vt:lpstr>
      <vt:lpstr>Arial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Caninenberg &amp; Schouten GmbH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ZDF 21.04.2015</dc:title>
  <dc:subject>ZDF Filmversicherung</dc:subject>
  <dc:creator>Klaus Eisenberger</dc:creator>
  <cp:lastModifiedBy>Microsoft Office-Anwender</cp:lastModifiedBy>
  <cp:revision>471</cp:revision>
  <dcterms:created xsi:type="dcterms:W3CDTF">2004-06-12T16:23:55Z</dcterms:created>
  <dcterms:modified xsi:type="dcterms:W3CDTF">2017-05-09T20:49:05Z</dcterms:modified>
</cp:coreProperties>
</file>